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35" r:id="rId5"/>
    <p:sldId id="336" r:id="rId6"/>
    <p:sldId id="353" r:id="rId7"/>
    <p:sldId id="337" r:id="rId8"/>
    <p:sldId id="338" r:id="rId9"/>
    <p:sldId id="339" r:id="rId10"/>
    <p:sldId id="340" r:id="rId11"/>
    <p:sldId id="341" r:id="rId12"/>
    <p:sldId id="342" r:id="rId13"/>
    <p:sldId id="348" r:id="rId14"/>
    <p:sldId id="349" r:id="rId15"/>
    <p:sldId id="350" r:id="rId16"/>
    <p:sldId id="351" r:id="rId17"/>
    <p:sldId id="343" r:id="rId18"/>
    <p:sldId id="352" r:id="rId19"/>
    <p:sldId id="344" r:id="rId20"/>
    <p:sldId id="345" r:id="rId21"/>
    <p:sldId id="346" r:id="rId22"/>
    <p:sldId id="34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2B0"/>
    <a:srgbClr val="A2DEF4"/>
    <a:srgbClr val="468C8A"/>
    <a:srgbClr val="BDFFEF"/>
    <a:srgbClr val="0A4054"/>
    <a:srgbClr val="AB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9CE99-2DE0-4C07-B670-5F7FC7088262}" v="78" dt="2024-10-31T16:42:39.353"/>
    <p1510:client id="{F136EB94-AE42-63CD-DE94-4037D4D2A0D6}" v="1147" dt="2024-10-31T00:20:00.05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6504"/>
        <p:guide orient="horz" pos="3696"/>
        <p:guide orient="horz" pos="196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e Melvin" userId="1e9941de-5937-4211-b949-000b3479f9fd" providerId="ADAL" clId="{1EB9CE99-2DE0-4C07-B670-5F7FC7088262}"/>
    <pc:docChg chg="undo custSel modSld">
      <pc:chgData name="Gabe Melvin" userId="1e9941de-5937-4211-b949-000b3479f9fd" providerId="ADAL" clId="{1EB9CE99-2DE0-4C07-B670-5F7FC7088262}" dt="2024-10-31T16:42:39.353" v="476" actId="1076"/>
      <pc:docMkLst>
        <pc:docMk/>
      </pc:docMkLst>
      <pc:sldChg chg="modSp mod">
        <pc:chgData name="Gabe Melvin" userId="1e9941de-5937-4211-b949-000b3479f9fd" providerId="ADAL" clId="{1EB9CE99-2DE0-4C07-B670-5F7FC7088262}" dt="2024-10-31T15:49:55.650" v="1" actId="20577"/>
        <pc:sldMkLst>
          <pc:docMk/>
          <pc:sldMk cId="954410245" sldId="335"/>
        </pc:sldMkLst>
        <pc:spChg chg="mod">
          <ac:chgData name="Gabe Melvin" userId="1e9941de-5937-4211-b949-000b3479f9fd" providerId="ADAL" clId="{1EB9CE99-2DE0-4C07-B670-5F7FC7088262}" dt="2024-10-31T15:49:55.650" v="1" actId="20577"/>
          <ac:spMkLst>
            <pc:docMk/>
            <pc:sldMk cId="954410245" sldId="335"/>
            <ac:spMk id="3" creationId="{2BE0BCE3-7A85-71CE-E027-A8E454AF1454}"/>
          </ac:spMkLst>
        </pc:spChg>
      </pc:sldChg>
      <pc:sldChg chg="modSp mod">
        <pc:chgData name="Gabe Melvin" userId="1e9941de-5937-4211-b949-000b3479f9fd" providerId="ADAL" clId="{1EB9CE99-2DE0-4C07-B670-5F7FC7088262}" dt="2024-10-31T15:56:44.925" v="334" actId="1076"/>
        <pc:sldMkLst>
          <pc:docMk/>
          <pc:sldMk cId="582749365" sldId="336"/>
        </pc:sldMkLst>
        <pc:spChg chg="mod">
          <ac:chgData name="Gabe Melvin" userId="1e9941de-5937-4211-b949-000b3479f9fd" providerId="ADAL" clId="{1EB9CE99-2DE0-4C07-B670-5F7FC7088262}" dt="2024-10-31T15:56:44.925" v="334" actId="1076"/>
          <ac:spMkLst>
            <pc:docMk/>
            <pc:sldMk cId="582749365" sldId="336"/>
            <ac:spMk id="7" creationId="{70B4EC43-20C2-1DA5-646B-B8D26CF7D003}"/>
          </ac:spMkLst>
        </pc:spChg>
        <pc:picChg chg="mod">
          <ac:chgData name="Gabe Melvin" userId="1e9941de-5937-4211-b949-000b3479f9fd" providerId="ADAL" clId="{1EB9CE99-2DE0-4C07-B670-5F7FC7088262}" dt="2024-10-31T15:56:44.925" v="334" actId="1076"/>
          <ac:picMkLst>
            <pc:docMk/>
            <pc:sldMk cId="582749365" sldId="336"/>
            <ac:picMk id="5" creationId="{54A67856-AE6A-1764-F253-83EB9C97190B}"/>
          </ac:picMkLst>
        </pc:picChg>
      </pc:sldChg>
      <pc:sldChg chg="addSp delSp modSp mod">
        <pc:chgData name="Gabe Melvin" userId="1e9941de-5937-4211-b949-000b3479f9fd" providerId="ADAL" clId="{1EB9CE99-2DE0-4C07-B670-5F7FC7088262}" dt="2024-10-31T16:42:39.353" v="476" actId="1076"/>
        <pc:sldMkLst>
          <pc:docMk/>
          <pc:sldMk cId="3786907341" sldId="337"/>
        </pc:sldMkLst>
        <pc:spChg chg="mod">
          <ac:chgData name="Gabe Melvin" userId="1e9941de-5937-4211-b949-000b3479f9fd" providerId="ADAL" clId="{1EB9CE99-2DE0-4C07-B670-5F7FC7088262}" dt="2024-10-31T16:41:54.419" v="465" actId="1076"/>
          <ac:spMkLst>
            <pc:docMk/>
            <pc:sldMk cId="3786907341" sldId="337"/>
            <ac:spMk id="2" creationId="{EA5BA0C7-4B10-03D7-2211-750D1F9E5A8A}"/>
          </ac:spMkLst>
        </pc:spChg>
        <pc:spChg chg="add del mod">
          <ac:chgData name="Gabe Melvin" userId="1e9941de-5937-4211-b949-000b3479f9fd" providerId="ADAL" clId="{1EB9CE99-2DE0-4C07-B670-5F7FC7088262}" dt="2024-10-31T16:35:02.780" v="454" actId="931"/>
          <ac:spMkLst>
            <pc:docMk/>
            <pc:sldMk cId="3786907341" sldId="337"/>
            <ac:spMk id="4" creationId="{74C719C5-858C-4964-9345-C68ADCB312D5}"/>
          </ac:spMkLst>
        </pc:spChg>
        <pc:picChg chg="del">
          <ac:chgData name="Gabe Melvin" userId="1e9941de-5937-4211-b949-000b3479f9fd" providerId="ADAL" clId="{1EB9CE99-2DE0-4C07-B670-5F7FC7088262}" dt="2024-10-31T16:34:11.162" v="399" actId="478"/>
          <ac:picMkLst>
            <pc:docMk/>
            <pc:sldMk cId="3786907341" sldId="337"/>
            <ac:picMk id="6" creationId="{02758B79-1E15-AE44-5C26-9A92C425A744}"/>
          </ac:picMkLst>
        </pc:picChg>
        <pc:picChg chg="add mod">
          <ac:chgData name="Gabe Melvin" userId="1e9941de-5937-4211-b949-000b3479f9fd" providerId="ADAL" clId="{1EB9CE99-2DE0-4C07-B670-5F7FC7088262}" dt="2024-10-31T16:42:18.324" v="472" actId="1076"/>
          <ac:picMkLst>
            <pc:docMk/>
            <pc:sldMk cId="3786907341" sldId="337"/>
            <ac:picMk id="7" creationId="{72E90469-BC2D-3972-CA36-80A8716CE943}"/>
          </ac:picMkLst>
        </pc:picChg>
        <pc:picChg chg="add mod">
          <ac:chgData name="Gabe Melvin" userId="1e9941de-5937-4211-b949-000b3479f9fd" providerId="ADAL" clId="{1EB9CE99-2DE0-4C07-B670-5F7FC7088262}" dt="2024-10-31T16:42:29.201" v="473" actId="1076"/>
          <ac:picMkLst>
            <pc:docMk/>
            <pc:sldMk cId="3786907341" sldId="337"/>
            <ac:picMk id="9" creationId="{2D71B0DA-560D-646D-8465-975544BB846B}"/>
          </ac:picMkLst>
        </pc:picChg>
        <pc:picChg chg="add mod">
          <ac:chgData name="Gabe Melvin" userId="1e9941de-5937-4211-b949-000b3479f9fd" providerId="ADAL" clId="{1EB9CE99-2DE0-4C07-B670-5F7FC7088262}" dt="2024-10-31T16:42:34.548" v="475" actId="1076"/>
          <ac:picMkLst>
            <pc:docMk/>
            <pc:sldMk cId="3786907341" sldId="337"/>
            <ac:picMk id="10" creationId="{FB69C9C5-EB49-8B9A-409F-C7694995180F}"/>
          </ac:picMkLst>
        </pc:picChg>
        <pc:picChg chg="add mod">
          <ac:chgData name="Gabe Melvin" userId="1e9941de-5937-4211-b949-000b3479f9fd" providerId="ADAL" clId="{1EB9CE99-2DE0-4C07-B670-5F7FC7088262}" dt="2024-10-31T16:42:39.353" v="476" actId="1076"/>
          <ac:picMkLst>
            <pc:docMk/>
            <pc:sldMk cId="3786907341" sldId="337"/>
            <ac:picMk id="11" creationId="{2DA7B1B7-CEE3-D8ED-8996-E6A17A5DD1B6}"/>
          </ac:picMkLst>
        </pc:picChg>
      </pc:sldChg>
      <pc:sldChg chg="modSp mod">
        <pc:chgData name="Gabe Melvin" userId="1e9941de-5937-4211-b949-000b3479f9fd" providerId="ADAL" clId="{1EB9CE99-2DE0-4C07-B670-5F7FC7088262}" dt="2024-10-31T16:10:41.080" v="398" actId="1076"/>
        <pc:sldMkLst>
          <pc:docMk/>
          <pc:sldMk cId="1609865908" sldId="353"/>
        </pc:sldMkLst>
        <pc:spChg chg="mod">
          <ac:chgData name="Gabe Melvin" userId="1e9941de-5937-4211-b949-000b3479f9fd" providerId="ADAL" clId="{1EB9CE99-2DE0-4C07-B670-5F7FC7088262}" dt="2024-10-31T16:10:41.080" v="398" actId="1076"/>
          <ac:spMkLst>
            <pc:docMk/>
            <pc:sldMk cId="1609865908" sldId="353"/>
            <ac:spMk id="2" creationId="{08F0870A-EBCD-13FC-D1A2-49C555C4817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 </a:t>
            </a:r>
          </a:p>
          <a:p>
            <a:pPr lvl="4"/>
            <a:r>
              <a:rPr lang="en-US"/>
              <a:t>Fifth level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 </a:t>
            </a:r>
          </a:p>
          <a:p>
            <a:pPr lvl="4"/>
            <a:r>
              <a:rPr lang="en-US"/>
              <a:t>Fifth level </a:t>
            </a:r>
          </a:p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uzzlabs.net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D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5745480"/>
          </a:xfrm>
        </p:spPr>
        <p:txBody>
          <a:bodyPr>
            <a:normAutofit fontScale="90000"/>
          </a:bodyPr>
          <a:lstStyle/>
          <a:p>
            <a:pPr algn="ctr"/>
            <a:br>
              <a:rPr lang="en-US"/>
            </a:br>
            <a:br>
              <a:rPr lang="en-US"/>
            </a:br>
            <a:r>
              <a:rPr lang="en-US">
                <a:solidFill>
                  <a:schemeClr val="accent6">
                    <a:lumMod val="50000"/>
                  </a:schemeClr>
                </a:solidFill>
                <a:effectLst>
                  <a:glow rad="25400">
                    <a:schemeClr val="bg1"/>
                  </a:glow>
                </a:effectLst>
              </a:rPr>
              <a:t>tellar Robotics Presents:</a:t>
            </a:r>
            <a:br>
              <a:rPr lang="en-US">
                <a:solidFill>
                  <a:schemeClr val="accent6">
                    <a:lumMod val="50000"/>
                  </a:schemeClr>
                </a:solidFill>
              </a:rPr>
            </a:br>
            <a:br>
              <a:rPr lang="en-US">
                <a:solidFill>
                  <a:schemeClr val="accent6">
                    <a:lumMod val="50000"/>
                  </a:schemeClr>
                </a:solidFill>
              </a:rPr>
            </a:br>
            <a:br>
              <a:rPr lang="en-US" sz="500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500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  <a:t>java and robots!</a:t>
            </a:r>
            <a:br>
              <a:rPr lang="en-US" sz="500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</a:br>
            <a:br>
              <a:rPr lang="en-US" sz="500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</a:br>
            <a:br>
              <a:rPr lang="en-US" sz="500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</a:br>
            <a:br>
              <a:rPr lang="en-US" sz="500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</a:br>
            <a:r>
              <a:rPr lang="en-US" sz="5000">
                <a:solidFill>
                  <a:schemeClr val="accent6">
                    <a:lumMod val="50000"/>
                  </a:schemeClr>
                </a:solidFill>
                <a:effectLst>
                  <a:glow rad="50800">
                    <a:schemeClr val="bg1"/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  <a:t>Part 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464B011-759E-DD00-29F8-DB02F54A2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1059" y="297412"/>
            <a:ext cx="1501114" cy="13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C547D3-A419-9511-7270-26D3CA15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4DA57A-CAA5-40E2-70BE-4FFB2AA6D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800" y="-402220"/>
            <a:ext cx="4080256" cy="1700667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468C8A"/>
                </a:solidFill>
                <a:effectLst>
                  <a:glow rad="63500">
                    <a:srgbClr val="A2DEF4"/>
                  </a:glow>
                </a:effectLst>
              </a:rPr>
              <a:t>Arrays</a:t>
            </a:r>
            <a:endParaRPr lang="en-ZA" sz="4800">
              <a:solidFill>
                <a:srgbClr val="468C8A"/>
              </a:solidFill>
              <a:effectLst>
                <a:glow rad="63500">
                  <a:srgbClr val="A2DEF4"/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4026A-8ACB-EC8D-9225-3424CF0ADE54}"/>
              </a:ext>
            </a:extLst>
          </p:cNvPr>
          <p:cNvSpPr txBox="1"/>
          <p:nvPr/>
        </p:nvSpPr>
        <p:spPr>
          <a:xfrm>
            <a:off x="101600" y="2946400"/>
            <a:ext cx="1187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2">
                    <a:lumMod val="50000"/>
                  </a:schemeClr>
                </a:solidFill>
              </a:rPr>
              <a:t>String</a:t>
            </a:r>
            <a:r>
              <a:rPr lang="en-US" sz="3600" b="1">
                <a:solidFill>
                  <a:schemeClr val="accent5">
                    <a:lumMod val="50000"/>
                  </a:schemeClr>
                </a:solidFill>
              </a:rPr>
              <a:t>[] </a:t>
            </a:r>
            <a:r>
              <a:rPr lang="en-US" sz="3600" b="1"/>
              <a:t> </a:t>
            </a:r>
            <a:r>
              <a:rPr lang="en-US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myArray</a:t>
            </a:r>
            <a:r>
              <a:rPr lang="en-US" sz="3600" b="1"/>
              <a:t>  = </a:t>
            </a:r>
            <a:r>
              <a:rPr lang="en-US" sz="3600" b="1">
                <a:solidFill>
                  <a:srgbClr val="00B050"/>
                </a:solidFill>
              </a:rPr>
              <a:t>{</a:t>
            </a:r>
            <a:r>
              <a:rPr lang="en-US" sz="3600" b="1">
                <a:solidFill>
                  <a:srgbClr val="7030A0"/>
                </a:solidFill>
              </a:rPr>
              <a:t>“Logo"</a:t>
            </a:r>
            <a:r>
              <a:rPr lang="en-US" sz="3600" b="1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en-US" sz="3600" b="1"/>
              <a:t> </a:t>
            </a:r>
            <a:r>
              <a:rPr lang="en-US" sz="3600" b="1">
                <a:solidFill>
                  <a:srgbClr val="7030A0"/>
                </a:solidFill>
              </a:rPr>
              <a:t>"BMW"</a:t>
            </a:r>
            <a:r>
              <a:rPr lang="en-US" sz="3600" b="1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en-US" sz="3600" b="1">
                <a:solidFill>
                  <a:srgbClr val="7030A0"/>
                </a:solidFill>
              </a:rPr>
              <a:t> “Chalk"</a:t>
            </a:r>
            <a:r>
              <a:rPr lang="en-US" sz="3600" b="1">
                <a:solidFill>
                  <a:srgbClr val="00B050"/>
                </a:solidFill>
              </a:rPr>
              <a:t>}</a:t>
            </a:r>
            <a:r>
              <a:rPr lang="en-US" sz="3600" b="1"/>
              <a:t> </a:t>
            </a:r>
            <a:r>
              <a:rPr lang="en-US" sz="3600" b="1">
                <a:solidFill>
                  <a:schemeClr val="accent4">
                    <a:lumMod val="75000"/>
                  </a:schemeClr>
                </a:solidFill>
              </a:rPr>
              <a:t>;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40B610EF-1A05-F8B8-F11F-B883FFD6C1A0}"/>
              </a:ext>
            </a:extLst>
          </p:cNvPr>
          <p:cNvSpPr/>
          <p:nvPr/>
        </p:nvSpPr>
        <p:spPr>
          <a:xfrm rot="14387338">
            <a:off x="2536563" y="3709774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7D7B33-E0FB-D13D-8FD2-78CC9342DBCA}"/>
              </a:ext>
            </a:extLst>
          </p:cNvPr>
          <p:cNvSpPr txBox="1"/>
          <p:nvPr/>
        </p:nvSpPr>
        <p:spPr>
          <a:xfrm>
            <a:off x="1225296" y="4413544"/>
            <a:ext cx="5098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Square brackets are put on the end of the data type to tell Java that the variable contains an array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07D429-6972-66C4-F1F6-48462CFD0EF8}"/>
              </a:ext>
            </a:extLst>
          </p:cNvPr>
          <p:cNvSpPr/>
          <p:nvPr/>
        </p:nvSpPr>
        <p:spPr>
          <a:xfrm rot="14387338">
            <a:off x="8755475" y="3710909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3AA68B-4D85-8FA8-F851-888C1A4F5B11}"/>
              </a:ext>
            </a:extLst>
          </p:cNvPr>
          <p:cNvSpPr/>
          <p:nvPr/>
        </p:nvSpPr>
        <p:spPr>
          <a:xfrm rot="8031980">
            <a:off x="5533678" y="2469047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52C83-5900-01FB-2E21-999780B5EDF0}"/>
              </a:ext>
            </a:extLst>
          </p:cNvPr>
          <p:cNvSpPr txBox="1"/>
          <p:nvPr/>
        </p:nvSpPr>
        <p:spPr>
          <a:xfrm>
            <a:off x="8013191" y="4428881"/>
            <a:ext cx="3858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Commas separate each element in the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D3C07-4CA4-2407-E74B-2AD1DEA4A572}"/>
              </a:ext>
            </a:extLst>
          </p:cNvPr>
          <p:cNvSpPr txBox="1"/>
          <p:nvPr/>
        </p:nvSpPr>
        <p:spPr>
          <a:xfrm>
            <a:off x="6024736" y="1244127"/>
            <a:ext cx="3858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Curly brackets define the beginning and end of the array structure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5A97D4-986D-E0A2-2C61-DCCF15A49C6A}"/>
              </a:ext>
            </a:extLst>
          </p:cNvPr>
          <p:cNvSpPr/>
          <p:nvPr/>
        </p:nvSpPr>
        <p:spPr>
          <a:xfrm rot="2660241">
            <a:off x="9915136" y="2468811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0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F52E-BBA2-54CA-EF5E-428B5F0D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36F2-C7E5-D2C7-A134-E13BFF21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333" y="441961"/>
            <a:ext cx="7377564" cy="2667000"/>
          </a:xfrm>
        </p:spPr>
        <p:txBody>
          <a:bodyPr/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  <a:effectLst>
                  <a:glow rad="127000">
                    <a:srgbClr val="A2DEF4"/>
                  </a:glow>
                </a:effectLst>
              </a:rPr>
              <a:t>Conditional Statements and loops</a:t>
            </a:r>
            <a:endParaRPr lang="en-ZA">
              <a:solidFill>
                <a:schemeClr val="accent6">
                  <a:lumMod val="50000"/>
                </a:schemeClr>
              </a:solidFill>
              <a:effectLst>
                <a:glow rad="127000">
                  <a:srgbClr val="A2DEF4"/>
                </a:glo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73376-4246-764F-C9BE-628CF5207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2028" y="3429000"/>
            <a:ext cx="4914174" cy="2197590"/>
          </a:xfrm>
        </p:spPr>
        <p:txBody>
          <a:bodyPr/>
          <a:lstStyle/>
          <a:p>
            <a:pPr algn="ctr"/>
            <a:endParaRPr lang="en-US"/>
          </a:p>
          <a:p>
            <a:pPr algn="ctr"/>
            <a:r>
              <a:rPr lang="en-US" b="1">
                <a:solidFill>
                  <a:srgbClr val="0A4054"/>
                </a:solidFill>
              </a:rPr>
              <a:t>Enable your code to make decisions.</a:t>
            </a:r>
          </a:p>
        </p:txBody>
      </p:sp>
    </p:spTree>
    <p:extLst>
      <p:ext uri="{BB962C8B-B14F-4D97-AF65-F5344CB8AC3E}">
        <p14:creationId xmlns:p14="http://schemas.microsoft.com/office/powerpoint/2010/main" val="2035616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0A277A-B0EC-0A3A-DA11-8DDB4D23E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A1F1CF-41ED-4E36-C6AF-35903C35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6122" y="170308"/>
            <a:ext cx="8297380" cy="837362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468C8A"/>
                </a:solidFill>
                <a:effectLst>
                  <a:glow rad="63500">
                    <a:srgbClr val="A2DEF4"/>
                  </a:glow>
                </a:effectLst>
              </a:rPr>
              <a:t>If Statements</a:t>
            </a:r>
            <a:endParaRPr lang="en-ZA" sz="4800">
              <a:solidFill>
                <a:srgbClr val="468C8A"/>
              </a:solidFill>
              <a:effectLst>
                <a:glow rad="63500">
                  <a:srgbClr val="A2DEF4"/>
                </a:glow>
              </a:effectLst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44E27-B9C3-FBC2-3C06-5F48CEBFE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330" y="1300963"/>
            <a:ext cx="7083314" cy="1207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If Statements allow code to run when a condition is met and vice versa.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ADB8A7-B526-C220-6A07-793F6C2A9643}"/>
              </a:ext>
            </a:extLst>
          </p:cNvPr>
          <p:cNvSpPr/>
          <p:nvPr/>
        </p:nvSpPr>
        <p:spPr>
          <a:xfrm>
            <a:off x="155448" y="3959352"/>
            <a:ext cx="2468880" cy="13624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Is the Earth Flat?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8CA121-509F-C6B3-4A41-3AA63C0940B8}"/>
              </a:ext>
            </a:extLst>
          </p:cNvPr>
          <p:cNvSpPr/>
          <p:nvPr/>
        </p:nvSpPr>
        <p:spPr>
          <a:xfrm rot="20159215">
            <a:off x="3003266" y="3641537"/>
            <a:ext cx="917844" cy="62179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True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4F6F85D-3414-D023-9ED8-E3FE95167F43}"/>
              </a:ext>
            </a:extLst>
          </p:cNvPr>
          <p:cNvSpPr/>
          <p:nvPr/>
        </p:nvSpPr>
        <p:spPr>
          <a:xfrm rot="1285053">
            <a:off x="2997532" y="4790765"/>
            <a:ext cx="940152" cy="6217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False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79D029-E467-2BC6-876E-BD8E0D3999B2}"/>
              </a:ext>
            </a:extLst>
          </p:cNvPr>
          <p:cNvSpPr/>
          <p:nvPr/>
        </p:nvSpPr>
        <p:spPr>
          <a:xfrm>
            <a:off x="4116245" y="2862072"/>
            <a:ext cx="2366896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Then are birds real?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2C692C2-5669-962D-189E-BD8D7A10A8C3}"/>
              </a:ext>
            </a:extLst>
          </p:cNvPr>
          <p:cNvSpPr/>
          <p:nvPr/>
        </p:nvSpPr>
        <p:spPr>
          <a:xfrm rot="20159215">
            <a:off x="6585677" y="2278215"/>
            <a:ext cx="911446" cy="62179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True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DC2EC6F-19FD-8E40-1491-C6E1F9F25ACB}"/>
              </a:ext>
            </a:extLst>
          </p:cNvPr>
          <p:cNvSpPr/>
          <p:nvPr/>
        </p:nvSpPr>
        <p:spPr>
          <a:xfrm>
            <a:off x="7693769" y="1591516"/>
            <a:ext cx="2249424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Your 1000% Crazy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83C4FCF-D980-AA59-F36A-A13003246CBC}"/>
              </a:ext>
            </a:extLst>
          </p:cNvPr>
          <p:cNvSpPr/>
          <p:nvPr/>
        </p:nvSpPr>
        <p:spPr>
          <a:xfrm rot="1056075">
            <a:off x="6677427" y="3721798"/>
            <a:ext cx="944437" cy="6217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False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7BCBC0-8AF4-0EB4-D942-92FEC49833DF}"/>
              </a:ext>
            </a:extLst>
          </p:cNvPr>
          <p:cNvSpPr/>
          <p:nvPr/>
        </p:nvSpPr>
        <p:spPr>
          <a:xfrm>
            <a:off x="7858547" y="3856251"/>
            <a:ext cx="2249424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Your Mostly Crazy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46D55EB-01EF-A78B-3266-B662ECBD093A}"/>
              </a:ext>
            </a:extLst>
          </p:cNvPr>
          <p:cNvSpPr/>
          <p:nvPr/>
        </p:nvSpPr>
        <p:spPr>
          <a:xfrm>
            <a:off x="4277320" y="4990107"/>
            <a:ext cx="2328202" cy="113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Your just wrong!</a:t>
            </a:r>
          </a:p>
        </p:txBody>
      </p:sp>
    </p:spTree>
    <p:extLst>
      <p:ext uri="{BB962C8B-B14F-4D97-AF65-F5344CB8AC3E}">
        <p14:creationId xmlns:p14="http://schemas.microsoft.com/office/powerpoint/2010/main" val="3502382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F3BA3-FCA4-117F-1D47-077EF39F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58875F-6C23-57CC-C1CC-B58E9397BF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3064" y="1848357"/>
            <a:ext cx="7555992" cy="4598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7030A0"/>
                </a:solidFill>
              </a:rPr>
              <a:t>If</a:t>
            </a:r>
            <a:r>
              <a:rPr lang="en-US" sz="2800" b="1"/>
              <a:t> </a:t>
            </a: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2800" b="1"/>
              <a:t>1 + 1 == 2</a:t>
            </a: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2800" b="1"/>
              <a:t> </a:t>
            </a:r>
            <a:r>
              <a:rPr lang="en-US" sz="2800" b="1">
                <a:solidFill>
                  <a:schemeClr val="tx2">
                    <a:lumMod val="75000"/>
                    <a:lumOff val="2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2800" b="1">
                <a:solidFill>
                  <a:srgbClr val="00B050"/>
                </a:solidFill>
              </a:rPr>
              <a:t>    </a:t>
            </a:r>
            <a:r>
              <a:rPr lang="en-US" sz="2800" b="1" err="1">
                <a:solidFill>
                  <a:srgbClr val="00B050"/>
                </a:solidFill>
              </a:rPr>
              <a:t>System.out.println</a:t>
            </a:r>
            <a:r>
              <a:rPr lang="en-US" sz="2800" b="1">
                <a:solidFill>
                  <a:srgbClr val="00B050"/>
                </a:solidFill>
              </a:rPr>
              <a:t>(“Perfect Harmony”);</a:t>
            </a:r>
          </a:p>
          <a:p>
            <a:pPr marL="0" indent="0">
              <a:buNone/>
            </a:pPr>
            <a:r>
              <a:rPr lang="en-US" sz="2800" b="1">
                <a:solidFill>
                  <a:schemeClr val="tx2">
                    <a:lumMod val="75000"/>
                    <a:lumOff val="25000"/>
                  </a:schemeClr>
                </a:solidFill>
              </a:rPr>
              <a:t>}</a:t>
            </a:r>
            <a:r>
              <a:rPr lang="en-US" sz="2800" b="1"/>
              <a:t> </a:t>
            </a:r>
          </a:p>
          <a:p>
            <a:pPr marL="0" indent="0">
              <a:buNone/>
            </a:pPr>
            <a:endParaRPr lang="en-US" sz="2800" b="1"/>
          </a:p>
          <a:p>
            <a:pPr marL="0" indent="0">
              <a:buNone/>
            </a:pPr>
            <a:endParaRPr lang="en-US" sz="2800" b="1"/>
          </a:p>
          <a:p>
            <a:pPr marL="0" indent="0">
              <a:buNone/>
            </a:pPr>
            <a:r>
              <a:rPr lang="en-US" sz="2800" b="1">
                <a:solidFill>
                  <a:srgbClr val="7030A0"/>
                </a:solidFill>
              </a:rPr>
              <a:t>else</a:t>
            </a:r>
            <a:r>
              <a:rPr lang="en-US" sz="2800" b="1"/>
              <a:t> </a:t>
            </a:r>
            <a:r>
              <a:rPr lang="en-US" sz="2800" b="1">
                <a:solidFill>
                  <a:schemeClr val="tx2">
                    <a:lumMod val="75000"/>
                    <a:lumOff val="2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2800" b="1">
                <a:solidFill>
                  <a:srgbClr val="00B050"/>
                </a:solidFill>
              </a:rPr>
              <a:t>    </a:t>
            </a:r>
            <a:r>
              <a:rPr lang="en-US" sz="2800" b="1" err="1">
                <a:solidFill>
                  <a:srgbClr val="00B050"/>
                </a:solidFill>
              </a:rPr>
              <a:t>System.out.println</a:t>
            </a:r>
            <a:r>
              <a:rPr lang="en-US" sz="2800" b="1">
                <a:solidFill>
                  <a:srgbClr val="00B050"/>
                </a:solidFill>
              </a:rPr>
              <a:t>(“World Explodes”);</a:t>
            </a:r>
          </a:p>
          <a:p>
            <a:pPr marL="0" indent="0">
              <a:buNone/>
            </a:pPr>
            <a:r>
              <a:rPr lang="en-US" sz="2800" b="1">
                <a:solidFill>
                  <a:schemeClr val="tx2">
                    <a:lumMod val="75000"/>
                    <a:lumOff val="25000"/>
                  </a:schemeClr>
                </a:solidFill>
              </a:rPr>
              <a:t>}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DC93D6-699A-D7E9-107D-15C7858ACD6A}"/>
              </a:ext>
            </a:extLst>
          </p:cNvPr>
          <p:cNvSpPr/>
          <p:nvPr/>
        </p:nvSpPr>
        <p:spPr>
          <a:xfrm rot="12953137">
            <a:off x="1812945" y="5575675"/>
            <a:ext cx="1497692" cy="519366"/>
          </a:xfrm>
          <a:prstGeom prst="rightArrow">
            <a:avLst/>
          </a:prstGeom>
          <a:solidFill>
            <a:srgbClr val="66B2B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C917B-65E6-B664-3F6E-70A3C119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039049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rgbClr val="468C8A"/>
                </a:solidFill>
                <a:effectLst>
                  <a:glow rad="63500">
                    <a:srgbClr val="BDFFEF"/>
                  </a:glow>
                </a:effectLst>
              </a:rPr>
              <a:t>IF Statements in java</a:t>
            </a:r>
            <a:endParaRPr lang="en-ZA" sz="3600">
              <a:solidFill>
                <a:srgbClr val="468C8A"/>
              </a:solidFill>
              <a:effectLst>
                <a:glow rad="63500">
                  <a:srgbClr val="BDFFEF"/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8B8CD-1196-61FB-DEED-D92C92792ED4}"/>
              </a:ext>
            </a:extLst>
          </p:cNvPr>
          <p:cNvSpPr txBox="1"/>
          <p:nvPr/>
        </p:nvSpPr>
        <p:spPr>
          <a:xfrm>
            <a:off x="4263991" y="1318661"/>
            <a:ext cx="5042569" cy="830997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A conditional expression is put inside the pair of parenthesis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8F5F0F-0686-7AFF-165E-132DF06560AC}"/>
              </a:ext>
            </a:extLst>
          </p:cNvPr>
          <p:cNvSpPr/>
          <p:nvPr/>
        </p:nvSpPr>
        <p:spPr>
          <a:xfrm rot="12642999">
            <a:off x="6261929" y="3155600"/>
            <a:ext cx="786841" cy="331906"/>
          </a:xfrm>
          <a:prstGeom prst="rightArrow">
            <a:avLst/>
          </a:prstGeom>
          <a:solidFill>
            <a:srgbClr val="66B2B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334E85-E9A6-2B5F-8DA1-0229D321E1FD}"/>
              </a:ext>
            </a:extLst>
          </p:cNvPr>
          <p:cNvSpPr txBox="1"/>
          <p:nvPr/>
        </p:nvSpPr>
        <p:spPr>
          <a:xfrm>
            <a:off x="7151570" y="3424159"/>
            <a:ext cx="4886257" cy="830997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Code inside the curly brackets is only run if the condition is 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E045-B1B3-3AE4-BDE2-74E537807540}"/>
              </a:ext>
            </a:extLst>
          </p:cNvPr>
          <p:cNvSpPr txBox="1"/>
          <p:nvPr/>
        </p:nvSpPr>
        <p:spPr>
          <a:xfrm>
            <a:off x="3649570" y="5506345"/>
            <a:ext cx="6008573" cy="1200329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“Else” blocks can be put after the “If” block.  The “Else” block will run if the condition in the “if” block is NOT true”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60DE514-9D50-31F2-3EEB-F6561FC5619C}"/>
              </a:ext>
            </a:extLst>
          </p:cNvPr>
          <p:cNvSpPr/>
          <p:nvPr/>
        </p:nvSpPr>
        <p:spPr>
          <a:xfrm rot="9203993">
            <a:off x="3149041" y="1555289"/>
            <a:ext cx="786841" cy="331906"/>
          </a:xfrm>
          <a:prstGeom prst="rightArrow">
            <a:avLst/>
          </a:prstGeom>
          <a:solidFill>
            <a:srgbClr val="66B2B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67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8AFAB46-0841-CEC9-770C-97E0A7CB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" y="310897"/>
            <a:ext cx="6184392" cy="78806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468C8A"/>
                </a:solidFill>
                <a:effectLst>
                  <a:glow rad="63500">
                    <a:srgbClr val="BDFFEF"/>
                  </a:glow>
                </a:effectLst>
              </a:rPr>
              <a:t>Loops (while loops)</a:t>
            </a:r>
            <a:endParaRPr lang="en-US"/>
          </a:p>
        </p:txBody>
      </p:sp>
      <p:pic>
        <p:nvPicPr>
          <p:cNvPr id="3" name="Picture 2" descr="A diagram of a code block&#10;&#10;Description automatically generated">
            <a:extLst>
              <a:ext uri="{FF2B5EF4-FFF2-40B4-BE49-F238E27FC236}">
                <a16:creationId xmlns:a16="http://schemas.microsoft.com/office/drawing/2014/main" id="{0E7602E0-99BD-019E-47F5-0DB7D7F0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8" y="0"/>
            <a:ext cx="4572001" cy="6823641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A9F08-D9CC-E4ED-6E8E-B01679D8CE92}"/>
              </a:ext>
            </a:extLst>
          </p:cNvPr>
          <p:cNvSpPr txBox="1"/>
          <p:nvPr/>
        </p:nvSpPr>
        <p:spPr>
          <a:xfrm>
            <a:off x="291084" y="3815185"/>
            <a:ext cx="685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b="1">
                <a:solidFill>
                  <a:srgbClr val="7030A0"/>
                </a:solidFill>
              </a:rPr>
              <a:t>while</a:t>
            </a:r>
            <a:r>
              <a:rPr lang="en-US" sz="3200" b="1"/>
              <a:t> </a:t>
            </a:r>
            <a:r>
              <a:rPr lang="en-US" sz="3200" b="1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3200" b="1"/>
              <a:t>annoying == true</a:t>
            </a:r>
            <a:r>
              <a:rPr lang="en-US" sz="3200" b="1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3200" b="1"/>
              <a:t> </a:t>
            </a:r>
            <a:r>
              <a:rPr lang="en-US" sz="3200" b="1">
                <a:solidFill>
                  <a:schemeClr val="tx2">
                    <a:lumMod val="75000"/>
                    <a:lumOff val="2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3200" b="1"/>
              <a:t>    </a:t>
            </a:r>
            <a:r>
              <a:rPr lang="en-US" sz="3200" b="1" err="1">
                <a:solidFill>
                  <a:srgbClr val="00B050"/>
                </a:solidFill>
              </a:rPr>
              <a:t>imNotTouchingYou</a:t>
            </a:r>
            <a:r>
              <a:rPr lang="en-US" sz="3200" b="1">
                <a:solidFill>
                  <a:srgbClr val="00B05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3200" b="1">
                <a:solidFill>
                  <a:schemeClr val="tx2">
                    <a:lumMod val="75000"/>
                    <a:lumOff val="25000"/>
                  </a:schemeClr>
                </a:solidFill>
              </a:rPr>
              <a:t>}</a:t>
            </a:r>
            <a:r>
              <a:rPr lang="en-US" sz="3200" b="1"/>
              <a:t>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B9BA0B8-26CD-9AE5-E701-426EFCAE4925}"/>
              </a:ext>
            </a:extLst>
          </p:cNvPr>
          <p:cNvSpPr/>
          <p:nvPr/>
        </p:nvSpPr>
        <p:spPr>
          <a:xfrm rot="7884907">
            <a:off x="2560323" y="2660256"/>
            <a:ext cx="996696" cy="47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67CF0-B70C-1E63-0448-AAC088A91799}"/>
              </a:ext>
            </a:extLst>
          </p:cNvPr>
          <p:cNvSpPr txBox="1"/>
          <p:nvPr/>
        </p:nvSpPr>
        <p:spPr>
          <a:xfrm>
            <a:off x="3566627" y="1561489"/>
            <a:ext cx="370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Just like “if” statements, we put a conditional expression inside the parentheses </a:t>
            </a:r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F52E-BBA2-54CA-EF5E-428B5F0D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36F2-C7E5-D2C7-A134-E13BFF21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542" y="441961"/>
            <a:ext cx="5295355" cy="2667000"/>
          </a:xfrm>
        </p:spPr>
        <p:txBody>
          <a:bodyPr/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  <a:effectLst>
                  <a:glow rad="127000">
                    <a:srgbClr val="A2DEF4"/>
                  </a:glow>
                </a:effectLst>
              </a:rPr>
              <a:t>Functions</a:t>
            </a:r>
            <a:endParaRPr lang="en-US">
              <a:solidFill>
                <a:schemeClr val="accent6">
                  <a:lumMod val="50000"/>
                </a:schemeClr>
              </a:solidFill>
              <a:effectLst>
                <a:glow rad="127000">
                  <a:srgbClr val="A2DEF4"/>
                </a:glow>
              </a:effectLst>
              <a:cs typeface="Posteram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73376-4246-764F-C9BE-628CF5207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2028" y="3429000"/>
            <a:ext cx="4914174" cy="21975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/>
          </a:p>
          <a:p>
            <a:pPr algn="ctr"/>
            <a:r>
              <a:rPr lang="en-US" b="1">
                <a:solidFill>
                  <a:srgbClr val="0A4054"/>
                </a:solidFill>
              </a:rPr>
              <a:t>Make your code modular and reusable</a:t>
            </a:r>
          </a:p>
        </p:txBody>
      </p:sp>
    </p:spTree>
    <p:extLst>
      <p:ext uri="{BB962C8B-B14F-4D97-AF65-F5344CB8AC3E}">
        <p14:creationId xmlns:p14="http://schemas.microsoft.com/office/powerpoint/2010/main" val="235191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85" y="3810"/>
            <a:ext cx="6162675" cy="1211580"/>
          </a:xfrm>
        </p:spPr>
        <p:txBody>
          <a:bodyPr/>
          <a:lstStyle/>
          <a:p>
            <a:r>
              <a:rPr lang="en-US" sz="4000">
                <a:solidFill>
                  <a:srgbClr val="468C8A"/>
                </a:solidFill>
              </a:rPr>
              <a:t>Functions</a:t>
            </a:r>
            <a:endParaRPr lang="en-US" sz="4000" b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F6A56-A7AC-5ABB-0ED1-53EFE3095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0085" y="2188845"/>
            <a:ext cx="4370070" cy="3911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Functions are blocks of code that accomplish a specific task.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Functions can be called multiple times in your code</a:t>
            </a:r>
          </a:p>
        </p:txBody>
      </p:sp>
      <p:pic>
        <p:nvPicPr>
          <p:cNvPr id="15" name="Content Placeholder 14" descr="Chicken leg outline">
            <a:extLst>
              <a:ext uri="{FF2B5EF4-FFF2-40B4-BE49-F238E27FC236}">
                <a16:creationId xmlns:a16="http://schemas.microsoft.com/office/drawing/2014/main" id="{B5A18ED2-86CF-F979-8A6A-F5793D6E73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0" y="260872"/>
            <a:ext cx="1325880" cy="1325880"/>
          </a:xfrm>
        </p:spPr>
      </p:pic>
      <p:pic>
        <p:nvPicPr>
          <p:cNvPr id="17" name="Graphic 16" descr="Fuel outline">
            <a:extLst>
              <a:ext uri="{FF2B5EF4-FFF2-40B4-BE49-F238E27FC236}">
                <a16:creationId xmlns:a16="http://schemas.microsoft.com/office/drawing/2014/main" id="{86B954AA-3124-C7E0-7344-509AADE30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0" y="260872"/>
            <a:ext cx="1325880" cy="1325880"/>
          </a:xfrm>
          <a:prstGeom prst="rect">
            <a:avLst/>
          </a:prstGeom>
        </p:spPr>
      </p:pic>
      <p:pic>
        <p:nvPicPr>
          <p:cNvPr id="19" name="Picture 18" descr="A bucket of fried chicken&#10;&#10;Description automatically generated">
            <a:extLst>
              <a:ext uri="{FF2B5EF4-FFF2-40B4-BE49-F238E27FC236}">
                <a16:creationId xmlns:a16="http://schemas.microsoft.com/office/drawing/2014/main" id="{965B25E7-C576-D274-89B5-BE7A91505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190" y="5038954"/>
            <a:ext cx="2730159" cy="1828571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A2D338-6E41-DE89-44CE-5C9547535340}"/>
              </a:ext>
            </a:extLst>
          </p:cNvPr>
          <p:cNvSpPr/>
          <p:nvPr/>
        </p:nvSpPr>
        <p:spPr>
          <a:xfrm>
            <a:off x="6487839" y="2365813"/>
            <a:ext cx="5240064" cy="1828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err="1"/>
              <a:t>fastFoodFryer</a:t>
            </a:r>
            <a:r>
              <a:rPr lang="en-US" sz="2400" b="1"/>
              <a:t>(chicken, </a:t>
            </a:r>
            <a:r>
              <a:rPr lang="en-US" sz="2400" b="1" err="1"/>
              <a:t>motorOil</a:t>
            </a:r>
            <a:r>
              <a:rPr lang="en-US" sz="2400" b="1"/>
              <a:t>);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00117F5-0E56-24E5-B53A-E076126698C2}"/>
              </a:ext>
            </a:extLst>
          </p:cNvPr>
          <p:cNvSpPr/>
          <p:nvPr/>
        </p:nvSpPr>
        <p:spPr>
          <a:xfrm>
            <a:off x="7258050" y="1586752"/>
            <a:ext cx="358140" cy="6077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2718FF9-0571-9F39-FC55-D3224D91721B}"/>
              </a:ext>
            </a:extLst>
          </p:cNvPr>
          <p:cNvSpPr/>
          <p:nvPr/>
        </p:nvSpPr>
        <p:spPr>
          <a:xfrm>
            <a:off x="10441686" y="1586752"/>
            <a:ext cx="358140" cy="6077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0EDA6CC-D5E3-FC25-B135-6D5CBDD5A86E}"/>
              </a:ext>
            </a:extLst>
          </p:cNvPr>
          <p:cNvSpPr/>
          <p:nvPr/>
        </p:nvSpPr>
        <p:spPr>
          <a:xfrm>
            <a:off x="8928801" y="4403821"/>
            <a:ext cx="358140" cy="6077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018" y="-335063"/>
            <a:ext cx="5345848" cy="1530304"/>
          </a:xfrm>
        </p:spPr>
        <p:txBody>
          <a:bodyPr/>
          <a:lstStyle/>
          <a:p>
            <a:r>
              <a:rPr lang="en-US" sz="4000">
                <a:solidFill>
                  <a:srgbClr val="468C8A"/>
                </a:solidFill>
              </a:rPr>
              <a:t>Functions in java</a:t>
            </a:r>
            <a:endParaRPr lang="en-US" sz="4000" b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79FAC-6B6A-BFB1-6344-4B39FBF935C7}"/>
              </a:ext>
            </a:extLst>
          </p:cNvPr>
          <p:cNvSpPr txBox="1"/>
          <p:nvPr/>
        </p:nvSpPr>
        <p:spPr>
          <a:xfrm>
            <a:off x="364830" y="1759246"/>
            <a:ext cx="611903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int</a:t>
            </a:r>
            <a:r>
              <a:rPr lang="en-US" sz="2800" b="1"/>
              <a:t> </a:t>
            </a:r>
            <a:r>
              <a:rPr lang="en-US" sz="2800" b="1" err="1">
                <a:solidFill>
                  <a:schemeClr val="tx2">
                    <a:lumMod val="76000"/>
                    <a:lumOff val="24000"/>
                  </a:schemeClr>
                </a:solidFill>
              </a:rPr>
              <a:t>addFive</a:t>
            </a:r>
            <a:r>
              <a:rPr lang="en-US" sz="2800" b="1">
                <a:solidFill>
                  <a:schemeClr val="accent5">
                    <a:lumMod val="76000"/>
                  </a:schemeClr>
                </a:solidFill>
              </a:rPr>
              <a:t>(</a:t>
            </a:r>
            <a:r>
              <a:rPr lang="en-US" sz="2800" b="1">
                <a:solidFill>
                  <a:srgbClr val="C00000"/>
                </a:solidFill>
              </a:rPr>
              <a:t>int</a:t>
            </a:r>
            <a:r>
              <a:rPr lang="en-US" sz="2800" b="1"/>
              <a:t> </a:t>
            </a:r>
            <a:r>
              <a:rPr lang="en-US" sz="2800" b="1" err="1"/>
              <a:t>inputNumber</a:t>
            </a:r>
            <a:r>
              <a:rPr lang="en-US" sz="2800" b="1">
                <a:solidFill>
                  <a:schemeClr val="accent5">
                    <a:lumMod val="76000"/>
                  </a:schemeClr>
                </a:solidFill>
              </a:rPr>
              <a:t>)</a:t>
            </a:r>
            <a:r>
              <a:rPr lang="en-US" sz="2800" b="1"/>
              <a:t> </a:t>
            </a:r>
            <a:r>
              <a:rPr lang="en-US" sz="2800" b="1">
                <a:solidFill>
                  <a:srgbClr val="7030A0"/>
                </a:solidFill>
              </a:rPr>
              <a:t>{</a:t>
            </a:r>
          </a:p>
          <a:p>
            <a:endParaRPr lang="en-US" sz="2800" b="1"/>
          </a:p>
          <a:p>
            <a:r>
              <a:rPr lang="en-US" sz="2800" b="1"/>
              <a:t> </a:t>
            </a:r>
            <a:r>
              <a:rPr lang="en-US" sz="2800" b="1">
                <a:solidFill>
                  <a:schemeClr val="accent4">
                    <a:lumMod val="76000"/>
                  </a:schemeClr>
                </a:solidFill>
              </a:rPr>
              <a:t>return</a:t>
            </a:r>
            <a:r>
              <a:rPr lang="en-US" sz="2800" b="1"/>
              <a:t> </a:t>
            </a:r>
            <a:r>
              <a:rPr lang="en-US" sz="2800" b="1" err="1">
                <a:solidFill>
                  <a:schemeClr val="bg2">
                    <a:lumMod val="49000"/>
                  </a:schemeClr>
                </a:solidFill>
              </a:rPr>
              <a:t>inputNumber</a:t>
            </a:r>
            <a:r>
              <a:rPr lang="en-US" sz="2800" b="1"/>
              <a:t> + </a:t>
            </a:r>
            <a:r>
              <a:rPr lang="en-US" sz="2800" b="1">
                <a:solidFill>
                  <a:schemeClr val="bg2">
                    <a:lumMod val="25000"/>
                  </a:schemeClr>
                </a:solidFill>
              </a:rPr>
              <a:t>5;</a:t>
            </a:r>
          </a:p>
          <a:p>
            <a:endParaRPr lang="en-US" sz="2800" b="1"/>
          </a:p>
          <a:p>
            <a:r>
              <a:rPr lang="en-US" sz="2800" b="1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6B762-38F1-5AA0-02BE-20D9FB74AEAF}"/>
              </a:ext>
            </a:extLst>
          </p:cNvPr>
          <p:cNvSpPr txBox="1"/>
          <p:nvPr/>
        </p:nvSpPr>
        <p:spPr>
          <a:xfrm>
            <a:off x="298598" y="268692"/>
            <a:ext cx="2340492" cy="664052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The type of data the function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2FFCC-E7FF-328A-2FE9-472DB6B719CD}"/>
              </a:ext>
            </a:extLst>
          </p:cNvPr>
          <p:cNvSpPr txBox="1"/>
          <p:nvPr/>
        </p:nvSpPr>
        <p:spPr>
          <a:xfrm>
            <a:off x="3160528" y="268692"/>
            <a:ext cx="2340492" cy="646331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The input the function requires</a:t>
            </a:r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929C6C3-9483-53D9-C78C-9F31A453EB68}"/>
              </a:ext>
            </a:extLst>
          </p:cNvPr>
          <p:cNvSpPr/>
          <p:nvPr/>
        </p:nvSpPr>
        <p:spPr>
          <a:xfrm rot="840000">
            <a:off x="3506751" y="1117526"/>
            <a:ext cx="438149" cy="514350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C244E2E-4D40-E5C9-B2F0-3CBD24B170D9}"/>
              </a:ext>
            </a:extLst>
          </p:cNvPr>
          <p:cNvSpPr/>
          <p:nvPr/>
        </p:nvSpPr>
        <p:spPr>
          <a:xfrm rot="840000">
            <a:off x="635960" y="1117526"/>
            <a:ext cx="438149" cy="514350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EBBB30-EA40-DCC9-30EA-499F85B666DD}"/>
              </a:ext>
            </a:extLst>
          </p:cNvPr>
          <p:cNvSpPr txBox="1"/>
          <p:nvPr/>
        </p:nvSpPr>
        <p:spPr>
          <a:xfrm>
            <a:off x="3164735" y="4842687"/>
            <a:ext cx="536589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int</a:t>
            </a:r>
            <a:r>
              <a:rPr lang="en-US" sz="2800" b="1">
                <a:solidFill>
                  <a:srgbClr val="7030A0"/>
                </a:solidFill>
              </a:rPr>
              <a:t> result</a:t>
            </a:r>
            <a:r>
              <a:rPr lang="en-US" sz="2800" b="1"/>
              <a:t>;</a:t>
            </a:r>
          </a:p>
          <a:p>
            <a:r>
              <a:rPr lang="en-US" sz="2800" b="1">
                <a:solidFill>
                  <a:srgbClr val="C00000"/>
                </a:solidFill>
              </a:rPr>
              <a:t>int</a:t>
            </a:r>
            <a:r>
              <a:rPr lang="en-US" sz="2800" b="1">
                <a:solidFill>
                  <a:srgbClr val="7030A0"/>
                </a:solidFill>
              </a:rPr>
              <a:t> </a:t>
            </a:r>
            <a:r>
              <a:rPr lang="en-US" sz="2800" b="1" err="1">
                <a:solidFill>
                  <a:srgbClr val="7030A0"/>
                </a:solidFill>
              </a:rPr>
              <a:t>myNumber</a:t>
            </a:r>
            <a:r>
              <a:rPr lang="en-US" sz="2800" b="1">
                <a:solidFill>
                  <a:srgbClr val="7030A0"/>
                </a:solidFill>
              </a:rPr>
              <a:t> </a:t>
            </a:r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</a:rPr>
              <a:t>=</a:t>
            </a:r>
            <a:r>
              <a:rPr lang="en-US" sz="2800" b="1">
                <a:solidFill>
                  <a:srgbClr val="7030A0"/>
                </a:solidFill>
              </a:rPr>
              <a:t> </a:t>
            </a:r>
            <a:r>
              <a:rPr lang="en-US" sz="2800" b="1"/>
              <a:t>3</a:t>
            </a:r>
            <a:r>
              <a:rPr lang="en-US" sz="2800" b="1">
                <a:solidFill>
                  <a:srgbClr val="000000"/>
                </a:solidFill>
              </a:rPr>
              <a:t>;</a:t>
            </a:r>
          </a:p>
          <a:p>
            <a:endParaRPr lang="en-US" sz="2800" b="1">
              <a:solidFill>
                <a:srgbClr val="7030A0"/>
              </a:solidFill>
            </a:endParaRPr>
          </a:p>
          <a:p>
            <a:r>
              <a:rPr lang="en-US" sz="2800" b="1">
                <a:solidFill>
                  <a:srgbClr val="7030A0"/>
                </a:solidFill>
              </a:rPr>
              <a:t>result = </a:t>
            </a:r>
            <a:r>
              <a:rPr lang="en-US" sz="2800" b="1" err="1">
                <a:solidFill>
                  <a:schemeClr val="tx2">
                    <a:lumMod val="76000"/>
                    <a:lumOff val="24000"/>
                  </a:schemeClr>
                </a:solidFill>
              </a:rPr>
              <a:t>addFive</a:t>
            </a:r>
            <a:r>
              <a:rPr lang="en-US" sz="2800" b="1">
                <a:solidFill>
                  <a:schemeClr val="accent5">
                    <a:lumMod val="49000"/>
                  </a:schemeClr>
                </a:solidFill>
              </a:rPr>
              <a:t>(</a:t>
            </a:r>
            <a:r>
              <a:rPr lang="en-US" sz="2800" b="1" err="1">
                <a:solidFill>
                  <a:srgbClr val="7030A0"/>
                </a:solidFill>
              </a:rPr>
              <a:t>myNumber</a:t>
            </a:r>
            <a:r>
              <a:rPr lang="en-US" sz="2800" b="1">
                <a:solidFill>
                  <a:schemeClr val="accent5">
                    <a:lumMod val="49000"/>
                  </a:schemeClr>
                </a:solidFill>
              </a:rPr>
              <a:t>)</a:t>
            </a:r>
            <a:r>
              <a:rPr lang="en-US" sz="2800" b="1"/>
              <a:t>;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4D8D0AF-DF11-A162-1287-C5110D925E3F}"/>
              </a:ext>
            </a:extLst>
          </p:cNvPr>
          <p:cNvSpPr/>
          <p:nvPr/>
        </p:nvSpPr>
        <p:spPr>
          <a:xfrm rot="2040000">
            <a:off x="7565802" y="5339351"/>
            <a:ext cx="438149" cy="771303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7F6EF-8F88-D79E-9D3C-BF8C2CE3E17A}"/>
              </a:ext>
            </a:extLst>
          </p:cNvPr>
          <p:cNvSpPr txBox="1"/>
          <p:nvPr/>
        </p:nvSpPr>
        <p:spPr>
          <a:xfrm>
            <a:off x="7927458" y="4397668"/>
            <a:ext cx="3518933" cy="646331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We are passing "</a:t>
            </a:r>
            <a:r>
              <a:rPr lang="en-US" b="1" err="1"/>
              <a:t>myNumber</a:t>
            </a:r>
            <a:r>
              <a:rPr lang="en-US" b="1"/>
              <a:t>" to the function when we call it.</a:t>
            </a:r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1487329-F54F-B163-7754-F60080006E23}"/>
              </a:ext>
            </a:extLst>
          </p:cNvPr>
          <p:cNvSpPr/>
          <p:nvPr/>
        </p:nvSpPr>
        <p:spPr>
          <a:xfrm rot="18660000">
            <a:off x="2497832" y="5654720"/>
            <a:ext cx="473590" cy="664979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31C8A-B134-CC06-0165-A1B9862D3FDA}"/>
              </a:ext>
            </a:extLst>
          </p:cNvPr>
          <p:cNvSpPr txBox="1"/>
          <p:nvPr/>
        </p:nvSpPr>
        <p:spPr>
          <a:xfrm>
            <a:off x="147968" y="4574878"/>
            <a:ext cx="2588585" cy="923330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The result will be the sum of the number we pass in and 5</a:t>
            </a:r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735ED5-67CB-D2CE-7764-D440E04C3BF2}"/>
              </a:ext>
            </a:extLst>
          </p:cNvPr>
          <p:cNvCxnSpPr/>
          <p:nvPr/>
        </p:nvCxnSpPr>
        <p:spPr>
          <a:xfrm flipV="1">
            <a:off x="366824" y="3044457"/>
            <a:ext cx="11449492" cy="1167809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929" y="371076"/>
            <a:ext cx="5641897" cy="3316893"/>
          </a:xfrm>
        </p:spPr>
        <p:txBody>
          <a:bodyPr/>
          <a:lstStyle/>
          <a:p>
            <a:r>
              <a:rPr lang="en-US" sz="4000">
                <a:solidFill>
                  <a:srgbClr val="468C8A"/>
                </a:solidFill>
                <a:cs typeface="Posterama"/>
              </a:rPr>
              <a:t>Guessing Game</a:t>
            </a:r>
            <a:endParaRPr lang="en-US" sz="4000" b="0"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29" y="-1196193"/>
            <a:ext cx="5775656" cy="3284932"/>
          </a:xfrm>
        </p:spPr>
        <p:txBody>
          <a:bodyPr/>
          <a:lstStyle/>
          <a:p>
            <a:r>
              <a:rPr lang="en-US"/>
              <a:t>That’s 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4655" y="3678187"/>
            <a:ext cx="5794248" cy="2346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/>
              <a:t>If you'd like to review the concepts we covered in part 1 again, you can visit </a:t>
            </a:r>
            <a:r>
              <a:rPr lang="en-US" sz="2400" b="1">
                <a:hlinkClick r:id="rId2"/>
              </a:rPr>
              <a:t>www.fuzzlabs.net</a:t>
            </a:r>
            <a:r>
              <a:rPr lang="en-US" sz="2400" b="1"/>
              <a:t> for a quick refresher.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>
                <a:effectLst>
                  <a:glow rad="63500">
                    <a:srgbClr val="A2DEF4">
                      <a:alpha val="40000"/>
                    </a:srgbClr>
                  </a:glow>
                </a:effectLst>
              </a:rPr>
              <a:t> </a:t>
            </a:r>
            <a:r>
              <a:rPr kumimoji="0" lang="en-US" sz="4500" b="1" i="0" u="none" strike="noStrike" kern="1200" cap="all" spc="0" normalizeH="0" baseline="0" noProof="0">
                <a:ln>
                  <a:noFill/>
                </a:ln>
                <a:solidFill>
                  <a:srgbClr val="9FD1D0">
                    <a:lumMod val="50000"/>
                  </a:srgbClr>
                </a:solidFill>
                <a:effectLst>
                  <a:glow rad="63500">
                    <a:srgbClr val="A2DEF4">
                      <a:alpha val="40000"/>
                    </a:srgbClr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  <a:uLnTx/>
                <a:uFillTx/>
                <a:latin typeface="Posterama"/>
                <a:ea typeface="+mj-ea"/>
                <a:cs typeface="+mj-cs"/>
              </a:rPr>
              <a:t>Agenda</a:t>
            </a:r>
            <a:endParaRPr lang="en-US">
              <a:effectLst>
                <a:glow rad="63500">
                  <a:srgbClr val="A2DEF4">
                    <a:alpha val="40000"/>
                  </a:srgbClr>
                </a:glow>
                <a:outerShdw blurRad="88900" dist="88900" dir="3780000" sx="1000" sy="1000" algn="ctr" rotWithShape="0">
                  <a:srgbClr val="000000">
                    <a:alpha val="45000"/>
                  </a:srgbClr>
                </a:outerShdw>
              </a:effectLs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355" y="2319528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Object Oriented Programming Paradigm</a:t>
            </a:r>
          </a:p>
          <a:p>
            <a:r>
              <a:rPr lang="en-US" b="1"/>
              <a:t>Working With Libraries</a:t>
            </a:r>
            <a:endParaRPr lang="en-US"/>
          </a:p>
          <a:p>
            <a:r>
              <a:rPr lang="en-US" b="1"/>
              <a:t>WPILib/Interfacing With The Robot</a:t>
            </a:r>
          </a:p>
          <a:p>
            <a:r>
              <a:rPr lang="en-US" b="1"/>
              <a:t>Programming The Drivetrain</a:t>
            </a:r>
          </a:p>
          <a:p>
            <a:r>
              <a:rPr lang="en-US" b="1"/>
              <a:t>Programming Pneumatics </a:t>
            </a:r>
          </a:p>
        </p:txBody>
      </p:sp>
      <p:pic>
        <p:nvPicPr>
          <p:cNvPr id="5" name="Graphic 4" descr="Stopwatch with solid fill">
            <a:extLst>
              <a:ext uri="{FF2B5EF4-FFF2-40B4-BE49-F238E27FC236}">
                <a16:creationId xmlns:a16="http://schemas.microsoft.com/office/drawing/2014/main" id="{54A67856-AE6A-1764-F253-83EB9C971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4876" y="4154491"/>
            <a:ext cx="454660" cy="45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641415"/>
            <a:ext cx="8930301" cy="1326514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  <a:effectLst>
                  <a:glow rad="63500">
                    <a:srgbClr val="A2DEF4">
                      <a:alpha val="40000"/>
                    </a:srgbClr>
                  </a:glow>
                </a:effectLst>
              </a:rPr>
              <a:t> </a:t>
            </a:r>
            <a:r>
              <a:rPr lang="en-US" sz="4500">
                <a:solidFill>
                  <a:schemeClr val="tx2">
                    <a:lumMod val="76000"/>
                    <a:lumOff val="24000"/>
                  </a:schemeClr>
                </a:solidFill>
                <a:effectLst>
                  <a:glow rad="63500">
                    <a:srgbClr val="A2DEF4">
                      <a:alpha val="40000"/>
                    </a:srgbClr>
                  </a:glow>
                  <a:outerShdw blurRad="88900" dist="88900" dir="3780000" sx="1000" sy="1000" algn="ctr" rotWithShape="0">
                    <a:srgbClr val="000000">
                      <a:alpha val="45000"/>
                    </a:srgbClr>
                  </a:outerShdw>
                </a:effectLst>
              </a:rPr>
              <a:t>What Is Object Oriented Programming?</a:t>
            </a:r>
            <a:endParaRPr lang="en-US">
              <a:solidFill>
                <a:schemeClr val="tx2">
                  <a:lumMod val="76000"/>
                  <a:lumOff val="24000"/>
                </a:schemeClr>
              </a:solidFill>
              <a:effectLst>
                <a:glow rad="63500">
                  <a:srgbClr val="A2DEF4">
                    <a:alpha val="40000"/>
                  </a:srgbClr>
                </a:glow>
                <a:outerShdw blurRad="88900" dist="88900" dir="3780000" sx="1000" sy="1000" algn="ctr" rotWithShape="0">
                  <a:srgbClr val="000000">
                    <a:alpha val="45000"/>
                  </a:srgbClr>
                </a:outerShdw>
              </a:effectLst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1609865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accent6">
                    <a:lumMod val="50000"/>
                  </a:schemeClr>
                </a:solidFill>
                <a:effectLst>
                  <a:glow rad="38100">
                    <a:schemeClr val="bg1"/>
                  </a:glow>
                </a:effectLst>
              </a:rPr>
              <a:t>classes and objects</a:t>
            </a:r>
            <a:endParaRPr lang="en-US">
              <a:solidFill>
                <a:schemeClr val="accent6">
                  <a:lumMod val="50000"/>
                </a:schemeClr>
              </a:solidFill>
              <a:effectLst>
                <a:glow rad="38100">
                  <a:schemeClr val="bg1"/>
                </a:glow>
              </a:effectLst>
            </a:endParaRPr>
          </a:p>
        </p:txBody>
      </p:sp>
      <p:pic>
        <p:nvPicPr>
          <p:cNvPr id="7" name="Content Placeholder 6" descr="Blueprint outline">
            <a:extLst>
              <a:ext uri="{FF2B5EF4-FFF2-40B4-BE49-F238E27FC236}">
                <a16:creationId xmlns:a16="http://schemas.microsoft.com/office/drawing/2014/main" id="{72E90469-BC2D-3972-CA36-80A8716CE94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4835" y="1993416"/>
            <a:ext cx="3599825" cy="3599825"/>
          </a:xfrm>
        </p:spPr>
      </p:pic>
      <p:pic>
        <p:nvPicPr>
          <p:cNvPr id="9" name="Graphic 8" descr="House outline">
            <a:extLst>
              <a:ext uri="{FF2B5EF4-FFF2-40B4-BE49-F238E27FC236}">
                <a16:creationId xmlns:a16="http://schemas.microsoft.com/office/drawing/2014/main" id="{2D71B0DA-560D-646D-8465-975544BB8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02" y="72518"/>
            <a:ext cx="2096814" cy="2096814"/>
          </a:xfrm>
          <a:prstGeom prst="rect">
            <a:avLst/>
          </a:prstGeom>
        </p:spPr>
      </p:pic>
      <p:pic>
        <p:nvPicPr>
          <p:cNvPr id="10" name="Graphic 9" descr="House outline">
            <a:extLst>
              <a:ext uri="{FF2B5EF4-FFF2-40B4-BE49-F238E27FC236}">
                <a16:creationId xmlns:a16="http://schemas.microsoft.com/office/drawing/2014/main" id="{FB69C9C5-EB49-8B9A-409F-C76949951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01" y="2380593"/>
            <a:ext cx="2096813" cy="2096813"/>
          </a:xfrm>
          <a:prstGeom prst="rect">
            <a:avLst/>
          </a:prstGeom>
        </p:spPr>
      </p:pic>
      <p:pic>
        <p:nvPicPr>
          <p:cNvPr id="11" name="Graphic 10" descr="House outline">
            <a:extLst>
              <a:ext uri="{FF2B5EF4-FFF2-40B4-BE49-F238E27FC236}">
                <a16:creationId xmlns:a16="http://schemas.microsoft.com/office/drawing/2014/main" id="{2DA7B1B7-CEE3-D8ED-8996-E6A17A5DD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01" y="4688669"/>
            <a:ext cx="2096813" cy="20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1927406-C133-FBD0-B67E-A618189B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120" y="4617713"/>
            <a:ext cx="4710720" cy="1732193"/>
          </a:xfrm>
          <a:prstGeom prst="rect">
            <a:avLst/>
          </a:prstGeom>
          <a:effectLst>
            <a:outerShdw blurRad="254000" dist="50800" dir="5940000" sx="103000" sy="103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16" name="Picture 1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CA99FAB-67FA-C378-1C46-2B5E0E3C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56" y="173736"/>
            <a:ext cx="6584649" cy="3450041"/>
          </a:xfrm>
          <a:prstGeom prst="rect">
            <a:avLst/>
          </a:prstGeom>
          <a:effectLst>
            <a:outerShdw blurRad="254000" dist="50800" dir="5940000" sx="103000" sy="103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20" name="Picture 1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8270AB2-4B9D-98C8-327E-B73AFDF0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1" y="2623447"/>
            <a:ext cx="4169687" cy="2860363"/>
          </a:xfrm>
          <a:prstGeom prst="rect">
            <a:avLst/>
          </a:prstGeom>
          <a:effectLst>
            <a:outerShdw blurRad="254000" dist="50800" dir="5940000" sx="103000" sy="103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1231283"/>
            <a:ext cx="8297380" cy="132651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rgbClr val="A2DEF4"/>
                  </a:glow>
                </a:effectLst>
              </a:rPr>
              <a:t>Finally, </a:t>
            </a:r>
            <a:r>
              <a:rPr lang="en-US" sz="320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rgbClr val="A2DEF4"/>
                  </a:glow>
                </a:effectLst>
              </a:rPr>
              <a:t>We Get to write a program!</a:t>
            </a:r>
            <a:endParaRPr lang="en-ZA" sz="3200">
              <a:solidFill>
                <a:schemeClr val="accent6">
                  <a:lumMod val="50000"/>
                </a:schemeClr>
              </a:solidFill>
              <a:effectLst>
                <a:glow rad="63500">
                  <a:srgbClr val="A2DEF4"/>
                </a:glow>
              </a:effectLst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C94D28E2-AB29-BD10-CCA1-0330AD0D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20" y="4300203"/>
            <a:ext cx="12295578" cy="26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81" y="441961"/>
            <a:ext cx="6729016" cy="2667000"/>
          </a:xfrm>
        </p:spPr>
        <p:txBody>
          <a:bodyPr/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  <a:effectLst>
                  <a:glow rad="127000">
                    <a:srgbClr val="A2DEF4"/>
                  </a:glow>
                </a:effectLst>
              </a:rPr>
              <a:t>Variables and Arrays</a:t>
            </a:r>
            <a:endParaRPr lang="en-ZA">
              <a:solidFill>
                <a:schemeClr val="accent6">
                  <a:lumMod val="50000"/>
                </a:schemeClr>
              </a:solidFill>
              <a:effectLst>
                <a:glow rad="127000">
                  <a:srgbClr val="A2DEF4"/>
                </a:glo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0FA1F-2AC3-2193-49A8-61FEED7C7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6302" y="3429000"/>
            <a:ext cx="4914174" cy="2197590"/>
          </a:xfrm>
        </p:spPr>
        <p:txBody>
          <a:bodyPr/>
          <a:lstStyle/>
          <a:p>
            <a:pPr algn="ctr"/>
            <a:endParaRPr lang="en-US"/>
          </a:p>
          <a:p>
            <a:pPr algn="ctr"/>
            <a:r>
              <a:rPr lang="en-US" b="1">
                <a:solidFill>
                  <a:srgbClr val="0A4054"/>
                </a:solidFill>
              </a:rPr>
              <a:t>Don’t fret, they’re a lot easier than in algebra.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039049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rgbClr val="468C8A"/>
                </a:solidFill>
                <a:effectLst>
                  <a:glow rad="63500">
                    <a:srgbClr val="BDFFEF"/>
                  </a:glow>
                </a:effectLst>
              </a:rPr>
              <a:t>The Fundamental variable</a:t>
            </a:r>
            <a:endParaRPr lang="en-ZA" sz="3600">
              <a:solidFill>
                <a:srgbClr val="468C8A"/>
              </a:solidFill>
              <a:effectLst>
                <a:glow rad="63500">
                  <a:srgbClr val="BDFFEF"/>
                </a:glo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1316736"/>
            <a:ext cx="6192838" cy="442969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60000"/>
              </a:lnSpc>
            </a:pPr>
            <a:r>
              <a:rPr lang="en-US" sz="11200" b="1"/>
              <a:t>A Variable… </a:t>
            </a:r>
            <a:endParaRPr lang="en-US" sz="8000" b="1"/>
          </a:p>
          <a:p>
            <a:pPr lvl="1">
              <a:lnSpc>
                <a:spcPct val="160000"/>
              </a:lnSpc>
            </a:pPr>
            <a:r>
              <a:rPr lang="en-US" sz="8000" b="1"/>
              <a:t>Is a digital container that you can put data in.</a:t>
            </a:r>
          </a:p>
          <a:p>
            <a:pPr marL="457200" lvl="1" indent="0">
              <a:lnSpc>
                <a:spcPct val="160000"/>
              </a:lnSpc>
              <a:buNone/>
            </a:pPr>
            <a:endParaRPr lang="en-US" sz="8000" b="1"/>
          </a:p>
          <a:p>
            <a:pPr lvl="1">
              <a:lnSpc>
                <a:spcPct val="160000"/>
              </a:lnSpc>
            </a:pPr>
            <a:r>
              <a:rPr lang="en-US" sz="8000" b="1"/>
              <a:t>Allows you to reference the same data in multiple parts of your code.</a:t>
            </a:r>
          </a:p>
          <a:p>
            <a:pPr marL="457200" lvl="1" indent="0">
              <a:lnSpc>
                <a:spcPct val="160000"/>
              </a:lnSpc>
              <a:buNone/>
            </a:pPr>
            <a:endParaRPr lang="en-US" sz="8000" b="1"/>
          </a:p>
          <a:p>
            <a:pPr lvl="1">
              <a:lnSpc>
                <a:spcPct val="160000"/>
              </a:lnSpc>
            </a:pPr>
            <a:r>
              <a:rPr lang="en-US" sz="8000" b="1"/>
              <a:t>Can contain different types of data.</a:t>
            </a:r>
          </a:p>
          <a:p>
            <a:pPr lvl="1">
              <a:lnSpc>
                <a:spcPct val="160000"/>
              </a:lnSpc>
            </a:pPr>
            <a:endParaRPr lang="en-US" sz="8000" b="1"/>
          </a:p>
          <a:p>
            <a:pPr lvl="1">
              <a:lnSpc>
                <a:spcPct val="160000"/>
              </a:lnSpc>
            </a:pPr>
            <a:r>
              <a:rPr lang="en-US" sz="8000" b="1"/>
              <a:t>Allows for the data in it to change (it varies).</a:t>
            </a:r>
          </a:p>
          <a:p>
            <a:pPr lvl="1"/>
            <a:endParaRPr lang="en-US"/>
          </a:p>
        </p:txBody>
      </p:sp>
      <p:pic>
        <p:nvPicPr>
          <p:cNvPr id="9" name="Graphic 8" descr="Filing Box Archive outline">
            <a:extLst>
              <a:ext uri="{FF2B5EF4-FFF2-40B4-BE49-F238E27FC236}">
                <a16:creationId xmlns:a16="http://schemas.microsoft.com/office/drawing/2014/main" id="{3D72F0B7-3621-0BE0-6454-0A6EE0514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5483" y="2401174"/>
            <a:ext cx="3002755" cy="30027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236C1-835A-B483-62C7-9AD9D29E7757}"/>
              </a:ext>
            </a:extLst>
          </p:cNvPr>
          <p:cNvSpPr txBox="1"/>
          <p:nvPr/>
        </p:nvSpPr>
        <p:spPr>
          <a:xfrm>
            <a:off x="8794656" y="4242816"/>
            <a:ext cx="200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My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A1B73-3540-006D-AD94-FFF0658A862B}"/>
              </a:ext>
            </a:extLst>
          </p:cNvPr>
          <p:cNvSpPr txBox="1"/>
          <p:nvPr/>
        </p:nvSpPr>
        <p:spPr>
          <a:xfrm>
            <a:off x="9276080" y="1316736"/>
            <a:ext cx="239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“I live in a box”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92580AF-742E-AC67-9828-A571E472E022}"/>
              </a:ext>
            </a:extLst>
          </p:cNvPr>
          <p:cNvSpPr/>
          <p:nvPr/>
        </p:nvSpPr>
        <p:spPr>
          <a:xfrm rot="1397268">
            <a:off x="10049256" y="2028573"/>
            <a:ext cx="530352" cy="55651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800" y="-402219"/>
            <a:ext cx="6172200" cy="1249680"/>
          </a:xfrm>
        </p:spPr>
        <p:txBody>
          <a:bodyPr>
            <a:normAutofit fontScale="90000"/>
          </a:bodyPr>
          <a:lstStyle/>
          <a:p>
            <a:pPr algn="r"/>
            <a:r>
              <a:rPr lang="en-US" sz="4800">
                <a:solidFill>
                  <a:srgbClr val="468C8A"/>
                </a:solidFill>
                <a:effectLst>
                  <a:glow rad="63500">
                    <a:srgbClr val="A2DEF4"/>
                  </a:glow>
                </a:effectLst>
              </a:rPr>
              <a:t>Variables in java</a:t>
            </a:r>
            <a:endParaRPr lang="en-ZA" sz="4800">
              <a:solidFill>
                <a:srgbClr val="468C8A"/>
              </a:solidFill>
              <a:effectLst>
                <a:glow rad="63500">
                  <a:srgbClr val="A2DEF4"/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96E9-8D1F-82BB-6AF2-B69F84C19A29}"/>
              </a:ext>
            </a:extLst>
          </p:cNvPr>
          <p:cNvSpPr txBox="1"/>
          <p:nvPr/>
        </p:nvSpPr>
        <p:spPr>
          <a:xfrm>
            <a:off x="101600" y="2946400"/>
            <a:ext cx="118770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50000"/>
                  </a:schemeClr>
                </a:solidFill>
              </a:rPr>
              <a:t>String</a:t>
            </a:r>
            <a:r>
              <a:rPr lang="en-US" sz="4000" b="1"/>
              <a:t>  </a:t>
            </a:r>
            <a:r>
              <a:rPr lang="en-US" sz="4000" b="1">
                <a:solidFill>
                  <a:schemeClr val="tx2">
                    <a:lumMod val="90000"/>
                    <a:lumOff val="10000"/>
                  </a:schemeClr>
                </a:solidFill>
              </a:rPr>
              <a:t>myVariable</a:t>
            </a:r>
            <a:r>
              <a:rPr lang="en-US" sz="4000" b="1"/>
              <a:t>  =  </a:t>
            </a:r>
            <a:r>
              <a:rPr lang="en-US" sz="4000" b="1">
                <a:solidFill>
                  <a:srgbClr val="00B050"/>
                </a:solidFill>
              </a:rPr>
              <a:t>“This box is cramped”  </a:t>
            </a:r>
            <a:r>
              <a:rPr lang="en-US" sz="4000" b="1">
                <a:solidFill>
                  <a:schemeClr val="accent4">
                    <a:lumMod val="75000"/>
                  </a:schemeClr>
                </a:solidFill>
              </a:rPr>
              <a:t>;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D0ADFD7-8B63-FF39-A4AA-87A503F95009}"/>
              </a:ext>
            </a:extLst>
          </p:cNvPr>
          <p:cNvSpPr/>
          <p:nvPr/>
        </p:nvSpPr>
        <p:spPr>
          <a:xfrm rot="8246949">
            <a:off x="4611166" y="2115576"/>
            <a:ext cx="884982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59649D5-2A86-DDF7-7746-2428836182D4}"/>
              </a:ext>
            </a:extLst>
          </p:cNvPr>
          <p:cNvSpPr/>
          <p:nvPr/>
        </p:nvSpPr>
        <p:spPr>
          <a:xfrm rot="14387338">
            <a:off x="1007246" y="3822374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E732426-6BF7-F194-756C-3F7A4B21FDF2}"/>
              </a:ext>
            </a:extLst>
          </p:cNvPr>
          <p:cNvSpPr/>
          <p:nvPr/>
        </p:nvSpPr>
        <p:spPr>
          <a:xfrm rot="16200000">
            <a:off x="6655531" y="3831725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3A8D1F5-F100-92AF-67E6-58561CA3209C}"/>
              </a:ext>
            </a:extLst>
          </p:cNvPr>
          <p:cNvSpPr/>
          <p:nvPr/>
        </p:nvSpPr>
        <p:spPr>
          <a:xfrm rot="17318932">
            <a:off x="10885542" y="3910698"/>
            <a:ext cx="583031" cy="5994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0E69BA-4151-19E9-BF84-DD0FD688B11F}"/>
              </a:ext>
            </a:extLst>
          </p:cNvPr>
          <p:cNvSpPr txBox="1"/>
          <p:nvPr/>
        </p:nvSpPr>
        <p:spPr>
          <a:xfrm>
            <a:off x="9329952" y="4634110"/>
            <a:ext cx="277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End of statement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04AFEE-39DF-4DDF-E9A0-E99D7E59E85E}"/>
              </a:ext>
            </a:extLst>
          </p:cNvPr>
          <p:cNvSpPr txBox="1"/>
          <p:nvPr/>
        </p:nvSpPr>
        <p:spPr>
          <a:xfrm>
            <a:off x="5641486" y="4495057"/>
            <a:ext cx="261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Contents of the variable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DB8B83-8C11-DEDF-ECBD-50C4FF934D40}"/>
              </a:ext>
            </a:extLst>
          </p:cNvPr>
          <p:cNvSpPr txBox="1"/>
          <p:nvPr/>
        </p:nvSpPr>
        <p:spPr>
          <a:xfrm>
            <a:off x="5582315" y="1481432"/>
            <a:ext cx="3187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Name of the variable (usually camel case)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DC5AA6-1854-9BD0-00D9-892F903D5F48}"/>
              </a:ext>
            </a:extLst>
          </p:cNvPr>
          <p:cNvSpPr txBox="1"/>
          <p:nvPr/>
        </p:nvSpPr>
        <p:spPr>
          <a:xfrm>
            <a:off x="797699" y="4633230"/>
            <a:ext cx="2779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Type of data the variable will store</a:t>
            </a:r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{406BA02A-0C40-4503-AC34-49754CBB4940}tf16411248_win32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Custom</vt:lpstr>
      <vt:lpstr>  tellar Robotics Presents:   java and robots!    Part 2</vt:lpstr>
      <vt:lpstr> Agenda</vt:lpstr>
      <vt:lpstr> What Is Object Oriented Programming?</vt:lpstr>
      <vt:lpstr>classes and objects</vt:lpstr>
      <vt:lpstr>PowerPoint Presentation</vt:lpstr>
      <vt:lpstr>Finally, We Get to write a program!</vt:lpstr>
      <vt:lpstr>Variables and Arrays</vt:lpstr>
      <vt:lpstr>The Fundamental variable</vt:lpstr>
      <vt:lpstr>Variables in java</vt:lpstr>
      <vt:lpstr>Arrays</vt:lpstr>
      <vt:lpstr>Conditional Statements and loops</vt:lpstr>
      <vt:lpstr>If Statements</vt:lpstr>
      <vt:lpstr>IF Statements in java</vt:lpstr>
      <vt:lpstr>Loops (while loops)</vt:lpstr>
      <vt:lpstr>Functions</vt:lpstr>
      <vt:lpstr>Functions</vt:lpstr>
      <vt:lpstr>Functions in java</vt:lpstr>
      <vt:lpstr>Guessing Game</vt:lpstr>
      <vt:lpstr>That’s 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Gabe Melvin</dc:creator>
  <cp:revision>1</cp:revision>
  <dcterms:created xsi:type="dcterms:W3CDTF">2024-10-17T18:41:45Z</dcterms:created>
  <dcterms:modified xsi:type="dcterms:W3CDTF">2024-10-31T16:43:03Z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